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9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4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17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6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8584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454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8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464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0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8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82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68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05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141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706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625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05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1B4AA6-4946-4686-81FB-D7DF64589F51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786F8B-4A49-4588-B88C-FBFC05335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4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latin typeface="+mn-lt"/>
              </a:rPr>
              <a:t>DNA </a:t>
            </a:r>
            <a:r>
              <a:rPr lang="en-CA" dirty="0" smtClean="0">
                <a:latin typeface="+mn-lt"/>
              </a:rPr>
              <a:t>Fingerprinting </a:t>
            </a:r>
            <a:r>
              <a:rPr lang="en-CA" dirty="0">
                <a:latin typeface="+mn-lt"/>
              </a:rPr>
              <a:t>and DNA </a:t>
            </a:r>
            <a:r>
              <a:rPr lang="en-CA" dirty="0" smtClean="0">
                <a:latin typeface="+mn-lt"/>
              </a:rPr>
              <a:t>Sequencing</a:t>
            </a:r>
            <a:endParaRPr lang="en-US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661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90" y="757646"/>
            <a:ext cx="10609217" cy="156005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An introduction to DNA F</a:t>
            </a:r>
            <a:r>
              <a:rPr lang="en-US" b="1" dirty="0" smtClean="0">
                <a:latin typeface="+mn-lt"/>
              </a:rPr>
              <a:t>ingerprinting and DNA Sequencing</a:t>
            </a:r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DNA fingerprinting refers to a laboratory approach that uses chemical assessment to determine an individual's genetic composition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Primarily </a:t>
            </a:r>
            <a:r>
              <a:rPr lang="en-US" dirty="0"/>
              <a:t>it is used to recognize bodies and present evidence in courtrooms. It is also used in forensic biology for purposes of criminal and civil cases.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the other hand, DNA sequencing refers to an approach used to identify the sequence of bases like adenine, cytosine guanine, and thymine in a DNA molecule.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case, both approaches are used to investigate crime scenes and the evidence presented in the courtroom.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3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530" y="667415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</a:t>
            </a:r>
            <a:r>
              <a:rPr lang="en-US" b="1" dirty="0" smtClean="0">
                <a:latin typeface="+mn-lt"/>
              </a:rPr>
              <a:t>Techniques Used </a:t>
            </a:r>
            <a:r>
              <a:rPr lang="en-US" b="1" dirty="0">
                <a:latin typeface="+mn-lt"/>
              </a:rPr>
              <a:t>in </a:t>
            </a:r>
            <a:r>
              <a:rPr lang="en-US" b="1" dirty="0" smtClean="0">
                <a:latin typeface="+mn-lt"/>
              </a:rPr>
              <a:t>Both Procedures</a:t>
            </a:r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456" y="1606731"/>
            <a:ext cx="10635343" cy="4857614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In DNA sequencing, the technique used is single-molecule </a:t>
            </a:r>
            <a:r>
              <a:rPr lang="en-US" dirty="0" err="1"/>
              <a:t>nanopore</a:t>
            </a:r>
            <a:r>
              <a:rPr lang="en-US" dirty="0"/>
              <a:t> sequencing technology. The technique is used in order to produce very lengthy adjoining reads. </a:t>
            </a:r>
            <a:endParaRPr lang="en-US" dirty="0" smtClean="0"/>
          </a:p>
          <a:p>
            <a:r>
              <a:rPr lang="en-US" dirty="0" smtClean="0"/>
              <a:t>DNA sequencing is used </a:t>
            </a:r>
            <a:r>
              <a:rPr lang="en-US" dirty="0"/>
              <a:t>to determine non-related bases and epigenetically important bases directly. </a:t>
            </a:r>
            <a:endParaRPr lang="en-US" dirty="0" smtClean="0"/>
          </a:p>
          <a:p>
            <a:r>
              <a:rPr lang="en-US" dirty="0" smtClean="0"/>
              <a:t>Areas </a:t>
            </a:r>
            <a:r>
              <a:rPr lang="en-US" dirty="0"/>
              <a:t>where the </a:t>
            </a:r>
            <a:r>
              <a:rPr lang="en-US" dirty="0" err="1"/>
              <a:t>nanopore</a:t>
            </a:r>
            <a:r>
              <a:rPr lang="en-US" dirty="0"/>
              <a:t> sequencing has been applied successfully, are recognizing pathogens, metagenomics sequencing, epigenetic charting, and tracking of an outbreak (</a:t>
            </a:r>
            <a:r>
              <a:rPr lang="en-US" dirty="0" err="1"/>
              <a:t>Noakes</a:t>
            </a:r>
            <a:r>
              <a:rPr lang="en-US" dirty="0"/>
              <a:t> et al., 2019</a:t>
            </a:r>
            <a:r>
              <a:rPr lang="en-US" dirty="0" smtClean="0"/>
              <a:t>).</a:t>
            </a:r>
          </a:p>
          <a:p>
            <a:r>
              <a:rPr lang="en-US" dirty="0" smtClean="0"/>
              <a:t>One </a:t>
            </a:r>
            <a:r>
              <a:rPr lang="en-US" dirty="0"/>
              <a:t>nanometer-scale protein pore is generally put in a membrane that breaks it into wells, namely Trans and </a:t>
            </a:r>
            <a:r>
              <a:rPr lang="en-US" dirty="0" smtClean="0"/>
              <a:t>Cis; Such </a:t>
            </a:r>
            <a:r>
              <a:rPr lang="en-US" dirty="0"/>
              <a:t>happens in an enzyme strand actuated </a:t>
            </a:r>
            <a:r>
              <a:rPr lang="en-US" dirty="0" err="1"/>
              <a:t>nanopore</a:t>
            </a:r>
            <a:r>
              <a:rPr lang="en-US" dirty="0"/>
              <a:t> sequencing.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/>
              <a:t>nanopore</a:t>
            </a:r>
            <a:r>
              <a:rPr lang="en-US" dirty="0"/>
              <a:t> offers the conductive way between the Cis and Trans wells.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DNA fingerprinting, the technique used </a:t>
            </a:r>
            <a:r>
              <a:rPr lang="en-US" dirty="0" smtClean="0"/>
              <a:t>is </a:t>
            </a:r>
            <a:r>
              <a:rPr lang="en-US" dirty="0"/>
              <a:t>the restriction fragment length polymorphism. </a:t>
            </a:r>
            <a:endParaRPr lang="en-US" dirty="0" smtClean="0"/>
          </a:p>
          <a:p>
            <a:r>
              <a:rPr lang="en-US" dirty="0" smtClean="0"/>
              <a:t>In DNA fingerprinting, High </a:t>
            </a:r>
            <a:r>
              <a:rPr lang="en-US" dirty="0"/>
              <a:t>molecular weight DNA </a:t>
            </a:r>
            <a:r>
              <a:rPr lang="en-US" dirty="0" smtClean="0"/>
              <a:t>is </a:t>
            </a:r>
            <a:r>
              <a:rPr lang="en-US" dirty="0"/>
              <a:t>customarily used in this technique; however, this was used a century ago.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restriction fragment length polymorphism </a:t>
            </a:r>
            <a:r>
              <a:rPr lang="en-US" dirty="0" smtClean="0"/>
              <a:t>was </a:t>
            </a:r>
            <a:r>
              <a:rPr lang="en-US" dirty="0"/>
              <a:t>later replaced with a short tandem repeat technique, which uses highly polymerase chain regions to determine the </a:t>
            </a:r>
            <a:r>
              <a:rPr lang="en-US" dirty="0" smtClean="0"/>
              <a:t>DNA; The </a:t>
            </a:r>
            <a:r>
              <a:rPr lang="en-US" dirty="0"/>
              <a:t>parts tend to portray smaller repeated reads in the DNA, leading to shorter fragments (Parson, 2018).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technique has the ability to identify non-related individuals in the DNA.</a:t>
            </a:r>
          </a:p>
          <a:p>
            <a:r>
              <a:rPr lang="en-US" dirty="0"/>
              <a:t>The similarity in both techniques is that non-related bases and individuals can be identified.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difference is that the </a:t>
            </a:r>
            <a:r>
              <a:rPr lang="en-US" dirty="0" err="1"/>
              <a:t>nanopore</a:t>
            </a:r>
            <a:r>
              <a:rPr lang="en-US" dirty="0"/>
              <a:t> technique produces lengthy adjoining reads while the short tandem repeat generates smaller repeated reads.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67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G</a:t>
            </a:r>
            <a:r>
              <a:rPr lang="en-US" b="1" dirty="0" smtClean="0">
                <a:latin typeface="+mn-lt"/>
              </a:rPr>
              <a:t>oals </a:t>
            </a:r>
            <a:r>
              <a:rPr lang="en-US" b="1" dirty="0">
                <a:latin typeface="+mn-lt"/>
              </a:rPr>
              <a:t>of </a:t>
            </a:r>
            <a:r>
              <a:rPr lang="en-US" b="1" dirty="0" smtClean="0">
                <a:latin typeface="+mn-lt"/>
              </a:rPr>
              <a:t>Both Procedures</a:t>
            </a:r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The goal of DNA fingerprinting is to help criminal investigators identify the samples that are invisible to an individual eye and develop a link between a suspect and the biological evidence presented with chances of successful outcomes. </a:t>
            </a:r>
            <a:endParaRPr lang="en-US" dirty="0" smtClean="0"/>
          </a:p>
          <a:p>
            <a:r>
              <a:rPr lang="en-US" dirty="0" smtClean="0"/>
              <a:t>Another goal of DNA fingerprinting is to recognize </a:t>
            </a:r>
            <a:r>
              <a:rPr lang="en-US" dirty="0"/>
              <a:t>unknown people despite their skeleton remains with the help of DNA extracted from the bones and teeth (Parson, 2018). </a:t>
            </a:r>
            <a:endParaRPr lang="en-US" dirty="0" smtClean="0"/>
          </a:p>
          <a:p>
            <a:r>
              <a:rPr lang="en-US" dirty="0" smtClean="0"/>
              <a:t>DNA </a:t>
            </a:r>
            <a:r>
              <a:rPr lang="en-US" dirty="0"/>
              <a:t>fingerprinting also helps forensic officers to achieve the goal of determining the age estimation of the remains obtained.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molecular genetic approach organisms’ age can be determined provided the tissue has </a:t>
            </a:r>
            <a:r>
              <a:rPr lang="en-US" dirty="0" smtClean="0"/>
              <a:t>DNA.</a:t>
            </a:r>
          </a:p>
          <a:p>
            <a:r>
              <a:rPr lang="en-US" dirty="0" smtClean="0"/>
              <a:t>DNA </a:t>
            </a:r>
            <a:r>
              <a:rPr lang="en-US" dirty="0"/>
              <a:t>sequencing is often faced with inadequate base calling accuracy. (</a:t>
            </a:r>
            <a:r>
              <a:rPr lang="en-US" dirty="0" err="1"/>
              <a:t>Noakes</a:t>
            </a:r>
            <a:r>
              <a:rPr lang="en-US" dirty="0"/>
              <a:t> et al., 2019). </a:t>
            </a:r>
            <a:endParaRPr lang="en-US" dirty="0" smtClean="0"/>
          </a:p>
          <a:p>
            <a:r>
              <a:rPr lang="en-US" dirty="0" smtClean="0"/>
              <a:t>DNA sequencing aims </a:t>
            </a:r>
            <a:r>
              <a:rPr lang="en-US" dirty="0"/>
              <a:t>to achieve cheap and accurate sequencing and to identify every base accurately.</a:t>
            </a:r>
          </a:p>
          <a:p>
            <a:r>
              <a:rPr lang="en-US" dirty="0"/>
              <a:t>While DNA fingerprinting is used to achieve the goal of solving crime scenes, DNA sequencing helps one to determine if every base (chemical blocks) presented is accurate.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1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93540"/>
            <a:ext cx="9601196" cy="130386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</a:t>
            </a:r>
            <a:r>
              <a:rPr lang="en-US" b="1" dirty="0" smtClean="0">
                <a:latin typeface="+mn-lt"/>
              </a:rPr>
              <a:t>Cost </a:t>
            </a:r>
            <a:r>
              <a:rPr lang="en-US" b="1" dirty="0">
                <a:latin typeface="+mn-lt"/>
              </a:rPr>
              <a:t>of </a:t>
            </a:r>
            <a:r>
              <a:rPr lang="en-US" b="1" dirty="0" smtClean="0">
                <a:latin typeface="+mn-lt"/>
              </a:rPr>
              <a:t>Both Procedures</a:t>
            </a:r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9166"/>
            <a:ext cx="10515600" cy="48314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DNA fingerprinting is costly, especially in short tandem repeat expansion. </a:t>
            </a:r>
            <a:endParaRPr lang="en-US" dirty="0" smtClean="0"/>
          </a:p>
          <a:p>
            <a:r>
              <a:rPr lang="en-US" dirty="0" smtClean="0"/>
              <a:t>Illnesses </a:t>
            </a:r>
            <a:r>
              <a:rPr lang="en-US" dirty="0"/>
              <a:t>associated with the expansion are nervous system illnesses such as spinocerebellar ataxias, fragile X syndrome, Huntington's, and </a:t>
            </a:r>
            <a:r>
              <a:rPr lang="en-US" dirty="0" err="1"/>
              <a:t>polyalanine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Such </a:t>
            </a:r>
            <a:r>
              <a:rPr lang="en-US" dirty="0"/>
              <a:t>illnesses portray dominant inheritance among individuals.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illness mechanism varies from the peptide repeatedly expanding, leading to the disruption of the stability of the protein, thus abnormal control of the gene expression (</a:t>
            </a:r>
            <a:r>
              <a:rPr lang="en-US" dirty="0" err="1"/>
              <a:t>Dashnow</a:t>
            </a:r>
            <a:r>
              <a:rPr lang="en-US" dirty="0"/>
              <a:t> et al., 2018).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instance, many funds are often spent per short tandem repeat when one wants to identify the illness.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in DNA sequencing, especially when using </a:t>
            </a:r>
            <a:r>
              <a:rPr lang="en-US" dirty="0" err="1"/>
              <a:t>nanopores</a:t>
            </a:r>
            <a:r>
              <a:rPr lang="en-US" dirty="0"/>
              <a:t>, the procedure is cheap since it requires minimal samples arrangements and </a:t>
            </a:r>
            <a:r>
              <a:rPr lang="en-US" dirty="0" smtClean="0"/>
              <a:t>instrumentations </a:t>
            </a:r>
            <a:r>
              <a:rPr lang="en-US" dirty="0"/>
              <a:t>(</a:t>
            </a:r>
            <a:r>
              <a:rPr lang="en-US" dirty="0" err="1"/>
              <a:t>Noakes</a:t>
            </a:r>
            <a:r>
              <a:rPr lang="en-US" dirty="0"/>
              <a:t> et al., 2019). </a:t>
            </a:r>
            <a:endParaRPr lang="en-US" dirty="0" smtClean="0"/>
          </a:p>
          <a:p>
            <a:r>
              <a:rPr lang="en-US" dirty="0" smtClean="0"/>
              <a:t>While </a:t>
            </a:r>
            <a:r>
              <a:rPr lang="en-US" dirty="0"/>
              <a:t>DNA fingerprinting is costly since it involves spending hundreds of dollars, DNA sequencing is cheap since it requires a few samples preparation. </a:t>
            </a:r>
            <a:endParaRPr lang="en-US" dirty="0" smtClean="0"/>
          </a:p>
          <a:p>
            <a:r>
              <a:rPr lang="en-US" dirty="0" smtClean="0"/>
              <a:t>DNA </a:t>
            </a:r>
            <a:r>
              <a:rPr lang="en-US" dirty="0"/>
              <a:t>fingerprinting is very expensive when there is a need to make it admissible in court.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DNA fingerprinting to be admissible in court, it costs around $600. This is a higher cost as compared to DNA sequencing.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84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583" y="509453"/>
            <a:ext cx="10609217" cy="157312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n-lt"/>
              </a:rPr>
              <a:t>The E</a:t>
            </a:r>
            <a:r>
              <a:rPr lang="en-US" sz="3200" b="1" dirty="0" smtClean="0">
                <a:latin typeface="+mn-lt"/>
              </a:rPr>
              <a:t>ffectiveness </a:t>
            </a:r>
            <a:r>
              <a:rPr lang="en-US" sz="3200" b="1" dirty="0">
                <a:latin typeface="+mn-lt"/>
              </a:rPr>
              <a:t>and </a:t>
            </a:r>
            <a:r>
              <a:rPr lang="en-US" sz="3200" b="1" dirty="0" smtClean="0">
                <a:latin typeface="+mn-lt"/>
              </a:rPr>
              <a:t>Reliability </a:t>
            </a:r>
            <a:r>
              <a:rPr lang="en-US" sz="3200" b="1" dirty="0">
                <a:latin typeface="+mn-lt"/>
              </a:rPr>
              <a:t>of </a:t>
            </a:r>
            <a:r>
              <a:rPr lang="en-US" sz="3200" b="1" dirty="0" smtClean="0">
                <a:latin typeface="+mn-lt"/>
              </a:rPr>
              <a:t>Both Procedures</a:t>
            </a:r>
            <a:r>
              <a:rPr lang="en-US" sz="3200" b="1" dirty="0">
                <a:latin typeface="+mn-lt"/>
              </a:rPr>
              <a:t/>
            </a:r>
            <a:br>
              <a:rPr lang="en-US" sz="3200" b="1" dirty="0">
                <a:latin typeface="+mn-lt"/>
              </a:rPr>
            </a:b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423851"/>
            <a:ext cx="10713720" cy="475311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DNA fingerprinting is effective and reliable in tackling crime-related cases, especially when there is genetic evidence of the suspect for comparison. </a:t>
            </a:r>
            <a:endParaRPr lang="en-US" dirty="0" smtClean="0"/>
          </a:p>
          <a:p>
            <a:r>
              <a:rPr lang="en-US" dirty="0" smtClean="0"/>
              <a:t>DNA fingerprinting is </a:t>
            </a:r>
            <a:r>
              <a:rPr lang="en-US" dirty="0"/>
              <a:t>often carried out to make a comparison between the short tandem repeat to genotypes of the suspect and the presented biological evidence. </a:t>
            </a:r>
            <a:endParaRPr lang="en-US" dirty="0" smtClean="0"/>
          </a:p>
          <a:p>
            <a:r>
              <a:rPr lang="en-US" dirty="0" smtClean="0"/>
              <a:t>Police </a:t>
            </a:r>
            <a:r>
              <a:rPr lang="en-US" dirty="0"/>
              <a:t>departments may fail to have suspects in many cases, but that does not hinder them from executing their work.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fingerprinting DNA data headquarters can give new and dependable leads by connecting a person to the scene of the crime in relation to the matching short tandem repeat information obtained from the test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Human </a:t>
            </a:r>
            <a:r>
              <a:rPr lang="en-US" dirty="0"/>
              <a:t>eyes cannot recognize individual remains, especially when their skeletal remains are left behind. </a:t>
            </a:r>
            <a:endParaRPr lang="en-US" dirty="0" smtClean="0"/>
          </a:p>
          <a:p>
            <a:r>
              <a:rPr lang="en-US" dirty="0" smtClean="0"/>
              <a:t>Forensic </a:t>
            </a:r>
            <a:r>
              <a:rPr lang="en-US" dirty="0"/>
              <a:t>officers can identify them through DNA fingerprinting after conducting tests based on either their bones or teeth (Parson, 2018). </a:t>
            </a:r>
          </a:p>
          <a:p>
            <a:r>
              <a:rPr lang="en-US" dirty="0" smtClean="0"/>
              <a:t>DNA </a:t>
            </a:r>
            <a:r>
              <a:rPr lang="en-US" dirty="0"/>
              <a:t>sequencing is applied in determining a successful diagnosis of an illness.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genetic diseases, such fusion of genes, single-base polymorphism, and variation of copy numbers are applied to determine a disorder's diagnosis.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DNA sequence in </a:t>
            </a:r>
            <a:r>
              <a:rPr lang="en-US" dirty="0" err="1"/>
              <a:t>nanopores</a:t>
            </a:r>
            <a:r>
              <a:rPr lang="en-US" dirty="0"/>
              <a:t> is effective and reliable due to the cheaper cost one incurs, high levels of accuracy, lengthy repeated reads, and high outturn (</a:t>
            </a:r>
            <a:r>
              <a:rPr lang="en-US" dirty="0" err="1"/>
              <a:t>Wasfi</a:t>
            </a:r>
            <a:r>
              <a:rPr lang="en-US" dirty="0"/>
              <a:t> et al., 2018).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procedure is effective and reliable since other non-</a:t>
            </a:r>
            <a:r>
              <a:rPr lang="en-US" dirty="0" err="1"/>
              <a:t>nanopore</a:t>
            </a:r>
            <a:r>
              <a:rPr lang="en-US" dirty="0"/>
              <a:t> sequencing methods need complex and much preparation accompanied by the difficult algorithm and are associated with high cost.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97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+mn-lt"/>
              </a:rPr>
              <a:t>References 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Dashnow</a:t>
            </a:r>
            <a:r>
              <a:rPr lang="en-US" dirty="0"/>
              <a:t>, H., </a:t>
            </a:r>
            <a:r>
              <a:rPr lang="en-US" dirty="0" err="1"/>
              <a:t>Lek</a:t>
            </a:r>
            <a:r>
              <a:rPr lang="en-US" dirty="0"/>
              <a:t>, M., </a:t>
            </a:r>
            <a:r>
              <a:rPr lang="en-US" dirty="0" err="1"/>
              <a:t>Phipson</a:t>
            </a:r>
            <a:r>
              <a:rPr lang="en-US" dirty="0"/>
              <a:t>, B., </a:t>
            </a:r>
            <a:r>
              <a:rPr lang="en-US" dirty="0" err="1"/>
              <a:t>Halman</a:t>
            </a:r>
            <a:r>
              <a:rPr lang="en-US" dirty="0"/>
              <a:t>, A., </a:t>
            </a:r>
            <a:r>
              <a:rPr lang="en-US" dirty="0" err="1"/>
              <a:t>Sadedin</a:t>
            </a:r>
            <a:r>
              <a:rPr lang="en-US" dirty="0"/>
              <a:t>, S., Lonsdale, A., ... &amp; </a:t>
            </a:r>
            <a:r>
              <a:rPr lang="en-US" dirty="0" err="1"/>
              <a:t>Oshlack</a:t>
            </a:r>
            <a:r>
              <a:rPr lang="en-US" dirty="0"/>
              <a:t>, A. (2018). </a:t>
            </a:r>
            <a:r>
              <a:rPr lang="en-US" dirty="0" err="1"/>
              <a:t>STRetch</a:t>
            </a:r>
            <a:r>
              <a:rPr lang="en-US" dirty="0"/>
              <a:t>: detecting and discovering pathogenic short tandem repeat expansions. </a:t>
            </a:r>
            <a:r>
              <a:rPr lang="en-US" i="1" dirty="0"/>
              <a:t>Genome biology</a:t>
            </a:r>
            <a:r>
              <a:rPr lang="en-US" dirty="0"/>
              <a:t>, </a:t>
            </a:r>
            <a:r>
              <a:rPr lang="en-US" i="1" dirty="0"/>
              <a:t>19</a:t>
            </a:r>
            <a:r>
              <a:rPr lang="en-US" dirty="0"/>
              <a:t>(1), 1-13.</a:t>
            </a:r>
          </a:p>
          <a:p>
            <a:r>
              <a:rPr lang="en-US" dirty="0" err="1"/>
              <a:t>Noakes</a:t>
            </a:r>
            <a:r>
              <a:rPr lang="en-US" dirty="0"/>
              <a:t>, M. T., Brinkerhoff, H., Laszlo, A. H., </a:t>
            </a:r>
            <a:r>
              <a:rPr lang="en-US" dirty="0" err="1"/>
              <a:t>Derrington</a:t>
            </a:r>
            <a:r>
              <a:rPr lang="en-US" dirty="0"/>
              <a:t>, I. M., Langford, K. W., Mount, J. W., ... &amp; </a:t>
            </a:r>
            <a:r>
              <a:rPr lang="en-US" dirty="0" err="1"/>
              <a:t>Gundlach</a:t>
            </a:r>
            <a:r>
              <a:rPr lang="en-US" dirty="0"/>
              <a:t>, J. H. (2019). Increasing the accuracy of </a:t>
            </a:r>
            <a:r>
              <a:rPr lang="en-US" dirty="0" err="1"/>
              <a:t>nanopore</a:t>
            </a:r>
            <a:r>
              <a:rPr lang="en-US" dirty="0"/>
              <a:t> DNA sequencing using a time-varying cross membrane voltage. </a:t>
            </a:r>
            <a:r>
              <a:rPr lang="en-US" i="1" dirty="0"/>
              <a:t>Nature biotechnology</a:t>
            </a:r>
            <a:r>
              <a:rPr lang="en-US" dirty="0"/>
              <a:t>, </a:t>
            </a:r>
            <a:r>
              <a:rPr lang="en-US" i="1" dirty="0"/>
              <a:t>37</a:t>
            </a:r>
            <a:r>
              <a:rPr lang="en-US" dirty="0"/>
              <a:t>(6), 651-656.</a:t>
            </a:r>
          </a:p>
          <a:p>
            <a:r>
              <a:rPr lang="en-US" dirty="0"/>
              <a:t>Parson, W. (2018). Age estimation with DNA: from forensic DNA fingerprinting to forensic (epi) genomics: a mini-review. </a:t>
            </a:r>
            <a:r>
              <a:rPr lang="en-US" i="1" dirty="0"/>
              <a:t>Gerontology</a:t>
            </a:r>
            <a:r>
              <a:rPr lang="en-US" dirty="0"/>
              <a:t>, </a:t>
            </a:r>
            <a:r>
              <a:rPr lang="en-US" i="1" dirty="0"/>
              <a:t>64</a:t>
            </a:r>
            <a:r>
              <a:rPr lang="en-US" dirty="0"/>
              <a:t>(4), 326-332.</a:t>
            </a:r>
          </a:p>
          <a:p>
            <a:r>
              <a:rPr lang="en-US" dirty="0" err="1"/>
              <a:t>Wasfi</a:t>
            </a:r>
            <a:r>
              <a:rPr lang="en-US" dirty="0"/>
              <a:t>, A., </a:t>
            </a:r>
            <a:r>
              <a:rPr lang="en-US" dirty="0" err="1"/>
              <a:t>Awwad</a:t>
            </a:r>
            <a:r>
              <a:rPr lang="en-US" dirty="0"/>
              <a:t>, F., &amp; </a:t>
            </a:r>
            <a:r>
              <a:rPr lang="en-US" dirty="0" err="1"/>
              <a:t>Ayesh</a:t>
            </a:r>
            <a:r>
              <a:rPr lang="en-US" dirty="0"/>
              <a:t>, A. I. (2018). Graphene-based </a:t>
            </a:r>
            <a:r>
              <a:rPr lang="en-US" dirty="0" err="1"/>
              <a:t>nanopore</a:t>
            </a:r>
            <a:r>
              <a:rPr lang="en-US" dirty="0"/>
              <a:t> approaches for DNA sequencing: A literature review. </a:t>
            </a:r>
            <a:r>
              <a:rPr lang="en-US" i="1" dirty="0"/>
              <a:t>Biosensors and Bioelectronics</a:t>
            </a:r>
            <a:r>
              <a:rPr lang="en-US" dirty="0"/>
              <a:t>, </a:t>
            </a:r>
            <a:r>
              <a:rPr lang="en-US" i="1" dirty="0"/>
              <a:t>119</a:t>
            </a:r>
            <a:r>
              <a:rPr lang="en-US" dirty="0"/>
              <a:t>, 191-203.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464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</TotalTime>
  <Words>1044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DNA Fingerprinting and DNA Sequencing</vt:lpstr>
      <vt:lpstr>An introduction to DNA Fingerprinting and DNA Sequencing </vt:lpstr>
      <vt:lpstr>The Techniques Used in Both Procedures </vt:lpstr>
      <vt:lpstr>The Goals of Both Procedures </vt:lpstr>
      <vt:lpstr>The Cost of Both Procedures </vt:lpstr>
      <vt:lpstr>The Effectiveness and Reliability of Both Procedures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Fingerprinting and DNA Sequencing</dc:title>
  <dc:creator>user</dc:creator>
  <cp:lastModifiedBy>user</cp:lastModifiedBy>
  <cp:revision>11</cp:revision>
  <dcterms:created xsi:type="dcterms:W3CDTF">2021-10-20T20:28:17Z</dcterms:created>
  <dcterms:modified xsi:type="dcterms:W3CDTF">2021-10-20T20:50:21Z</dcterms:modified>
</cp:coreProperties>
</file>